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4"/>
  </p:handoutMasterIdLst>
  <p:sldIdLst>
    <p:sldId id="256" r:id="rId3"/>
    <p:sldId id="275" r:id="rId4"/>
    <p:sldId id="264" r:id="rId6"/>
    <p:sldId id="281" r:id="rId7"/>
    <p:sldId id="282" r:id="rId8"/>
    <p:sldId id="283" r:id="rId9"/>
    <p:sldId id="284" r:id="rId10"/>
    <p:sldId id="285" r:id="rId11"/>
    <p:sldId id="293" r:id="rId12"/>
    <p:sldId id="279" r:id="rId13"/>
  </p:sldIdLst>
  <p:sldSz cx="12192000" cy="6858000"/>
  <p:notesSz cx="6858000" cy="9144000"/>
  <p:custDataLst>
    <p:tags r:id="rId18"/>
  </p:custDataLst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DAF0"/>
    <a:srgbClr val="4AD1EA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7" d="100"/>
          <a:sy n="117" d="100"/>
        </p:scale>
        <p:origin x="318" y="84"/>
      </p:cViewPr>
      <p:guideLst>
        <p:guide orient="horz" pos="2216"/>
        <p:guide pos="38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839788" y="4452938"/>
            <a:ext cx="10512425" cy="1079500"/>
          </a:xfrm>
          <a:ln>
            <a:miter/>
          </a:ln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Course10-</a:t>
            </a:r>
            <a:r>
              <a:rPr lang="zh-CN" alt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</a:t>
            </a:r>
            <a:r>
              <a:rPr lang="en-US" altLang="zh-CN" b="1" dirty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Color recognition</a:t>
            </a:r>
            <a:r>
              <a:rPr lang="zh-CN" alt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”</a:t>
            </a:r>
            <a:endParaRPr lang="zh-CN" altLang="en-US" dirty="0">
              <a:solidFill>
                <a:srgbClr val="61DAF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618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zh-CN" altLang="en-US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76178" y="6145013"/>
            <a:ext cx="53476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2" name="圆角矩形 21"/>
          <p:cNvSpPr>
            <a:spLocks noChangeAspect="1"/>
          </p:cNvSpPr>
          <p:nvPr/>
        </p:nvSpPr>
        <p:spPr>
          <a:xfrm>
            <a:off x="1545432" y="2243931"/>
            <a:ext cx="1325562" cy="1325563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" name="圆角矩形 22"/>
          <p:cNvSpPr>
            <a:spLocks noChangeAspect="1"/>
          </p:cNvSpPr>
          <p:nvPr/>
        </p:nvSpPr>
        <p:spPr>
          <a:xfrm>
            <a:off x="3467100" y="2199640"/>
            <a:ext cx="1325563" cy="1325563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4" name="圆角矩形 33"/>
          <p:cNvSpPr>
            <a:spLocks noChangeAspect="1"/>
          </p:cNvSpPr>
          <p:nvPr/>
        </p:nvSpPr>
        <p:spPr>
          <a:xfrm>
            <a:off x="7399338" y="2235200"/>
            <a:ext cx="1325562" cy="1325563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584965" y="2998168"/>
            <a:ext cx="12464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577388" y="320516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7" name="圆角矩形 36"/>
          <p:cNvSpPr>
            <a:spLocks noChangeAspect="1"/>
          </p:cNvSpPr>
          <p:nvPr/>
        </p:nvSpPr>
        <p:spPr>
          <a:xfrm>
            <a:off x="5434013" y="2235200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" name="KSO_Shape"/>
          <p:cNvSpPr>
            <a:spLocks noChangeAspect="1"/>
          </p:cNvSpPr>
          <p:nvPr/>
        </p:nvSpPr>
        <p:spPr>
          <a:xfrm>
            <a:off x="9713913" y="254000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954778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899068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842565" y="22956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808684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446353" y="306391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4" name="圆角矩形 43"/>
          <p:cNvSpPr>
            <a:spLocks noChangeAspect="1"/>
          </p:cNvSpPr>
          <p:nvPr/>
        </p:nvSpPr>
        <p:spPr>
          <a:xfrm>
            <a:off x="9582290" y="2243931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9974799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6" name="文本框 45">
            <a:hlinkClick r:id="rId2" action="ppaction://hlinksldjump"/>
          </p:cNvPr>
          <p:cNvSpPr txBox="1"/>
          <p:nvPr/>
        </p:nvSpPr>
        <p:spPr>
          <a:xfrm>
            <a:off x="3390106" y="3159364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463955" y="3219735"/>
            <a:ext cx="132119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8" name="文本框 47">
            <a:hlinkClick r:id="rId2" action="ppaction://hlinksldjump"/>
          </p:cNvPr>
          <p:cNvSpPr txBox="1"/>
          <p:nvPr/>
        </p:nvSpPr>
        <p:spPr>
          <a:xfrm>
            <a:off x="7467274" y="3059723"/>
            <a:ext cx="122725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endParaRPr lang="en-US" altLang="zh-CN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501458" y="3059723"/>
            <a:ext cx="155972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510417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87145" y="1680319"/>
            <a:ext cx="810574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how to use color recognition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sensors by programming</a:t>
            </a:r>
            <a:endParaRPr lang="zh-CN" altLang="en-US" sz="2000" b="1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78189" y="1226930"/>
            <a:ext cx="79880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</a:t>
            </a:r>
            <a:r>
              <a:rPr lang="en-US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Color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Recognition sensor on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085" y="1577340"/>
            <a:ext cx="4839970" cy="31032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3067" y="5149593"/>
            <a:ext cx="1061630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Color Recognition sensor</a:t>
            </a:r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with a red wire frame. 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58447" y="273348"/>
            <a:ext cx="369171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5611" y="1343842"/>
            <a:ext cx="1163891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According to the hardware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manual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we can see that the Color Recognition sensor</a:t>
            </a:r>
            <a:r>
              <a:rPr lang="en-US" altLang="zh-CN" sz="24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is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connected to 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A4, A5 of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Arduino.</a:t>
            </a:r>
            <a:endParaRPr lang="en-US" altLang="zh-CN" sz="24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search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of Color Recognition sensor is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connected to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pin4 of the Uno board.</a:t>
            </a:r>
            <a:endParaRPr lang="zh-CN" altLang="en-US" sz="24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44946" y="2383581"/>
            <a:ext cx="835542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000" b="1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Please see the </a:t>
            </a:r>
            <a:r>
              <a:rPr lang="en-US" altLang="zh-CN" sz="2000" b="1" dirty="0" err="1">
                <a:ln w="0"/>
                <a:solidFill>
                  <a:srgbClr val="0070C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colorsensor.ino</a:t>
            </a:r>
            <a:r>
              <a:rPr lang="en-US" altLang="zh-CN" sz="2000" b="1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file for this experimental procedure.</a:t>
            </a:r>
            <a:endParaRPr lang="zh-CN" altLang="en-US" sz="2000" b="1" dirty="0" smtClean="0">
              <a:ln w="0"/>
              <a:solidFill>
                <a:srgbClr val="FF000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40317" y="223345"/>
            <a:ext cx="331469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 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46885" y="254873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4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7280" y="1074111"/>
            <a:ext cx="11731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1.We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 open the code of this experiment: 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</a:t>
            </a:r>
            <a:r>
              <a:rPr lang="en-US" altLang="zh-CN" sz="1600" b="1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recognition.ino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 under the menu bar to compile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code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wait for the word "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compiling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" in the lower right corner,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603" y="2196630"/>
            <a:ext cx="5080147" cy="4155684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47280" y="1635371"/>
            <a:ext cx="907984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Click 【Tools】 --- 【Board】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-- we need to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choose Arduino Uno.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shown in the figure below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97" y="2041070"/>
            <a:ext cx="3981795" cy="40242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596243" y="6284094"/>
            <a:ext cx="57305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46885" y="254873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3347" y="1126263"/>
            <a:ext cx="1209228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3.In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menu bar of Arduino IDE, we need to select 【Tools】---【Port】--- selecting the port that the serial number displayed by the device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manager,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1" y="2742842"/>
            <a:ext cx="4390852" cy="354125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738" y="2674122"/>
            <a:ext cx="3749560" cy="367869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52400" y="1711038"/>
            <a:ext cx="1209228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After the selection is completed, you need to click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→  ”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menu bar to upload the code to the Arduino UNO board. When the word 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uploading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appears in the lower left corner, the code has been successfully uploaded to the Arduino UNO board,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0257" y="1098242"/>
            <a:ext cx="1142009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program is uploaded,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Open the power of the robot </a:t>
            </a:r>
            <a:r>
              <a:rPr lang="en-US" altLang="zh-CN" sz="20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car.When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robot recognizes paper of different colors,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lights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will light up corresponding colors.</a:t>
            </a:r>
            <a:endParaRPr lang="zh-CN" altLang="en-US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303942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99974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073275"/>
            <a:ext cx="3749675" cy="26320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890" y="2063115"/>
            <a:ext cx="3503930" cy="26422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670" y="2073275"/>
            <a:ext cx="3789680" cy="263588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465414" y="336800"/>
            <a:ext cx="489781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8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r>
              <a:rPr lang="zh-CN" altLang="en-US" sz="28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28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OC_GUID" val="{8437f6a4-93c4-46fb-a276-97da08d3ce76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1933</Words>
  <Application>WPS 演示</Application>
  <PresentationFormat>宽屏</PresentationFormat>
  <Paragraphs>104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Arial Unicode MS</vt:lpstr>
      <vt:lpstr>Office 主题</vt:lpstr>
      <vt:lpstr>Course10-“Color recognition”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210</cp:revision>
  <dcterms:created xsi:type="dcterms:W3CDTF">2014-05-23T07:15:00Z</dcterms:created>
  <dcterms:modified xsi:type="dcterms:W3CDTF">2019-05-05T09:18:48Z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